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8" r:id="rId2"/>
    <p:sldId id="256" r:id="rId3"/>
    <p:sldId id="257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AE6"/>
    <a:srgbClr val="FC8500"/>
    <a:srgbClr val="FFB705"/>
    <a:srgbClr val="109598"/>
    <a:srgbClr val="000D7B"/>
    <a:srgbClr val="013047"/>
    <a:srgbClr val="229EBD"/>
    <a:srgbClr val="FAD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/>
    <p:restoredTop sz="94554"/>
  </p:normalViewPr>
  <p:slideViewPr>
    <p:cSldViewPr snapToGrid="0">
      <p:cViewPr varScale="1">
        <p:scale>
          <a:sx n="151" d="100"/>
          <a:sy n="151" d="100"/>
        </p:scale>
        <p:origin x="1000" y="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6F51D-08B0-5C42-8C28-18AE9FCACEE7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E6DAB-BA2A-254E-BFAF-DE4B194464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66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756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story of a story of a man and his one true love … his Garmin Connect. </a:t>
            </a:r>
          </a:p>
          <a:p>
            <a:r>
              <a:rPr lang="en-GB" dirty="0"/>
              <a:t>But he is not alone – according to research by </a:t>
            </a:r>
            <a:r>
              <a:rPr lang="en-GB" dirty="0" err="1"/>
              <a:t>Dataportal</a:t>
            </a:r>
            <a:r>
              <a:rPr lang="en-GB" dirty="0"/>
              <a:t> in 2023, 14.4% of the world’s population used a smart wristband device  - that’s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088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Sum - Basic motivation for the project and ethical considerations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755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26DA6-2630-52C7-67B9-0F1F1DB03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9F29B3-CC68-C619-DFD8-16840B866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C16844-5789-BBE1-06C0-58E048481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Nida – Describe raw data and transformation process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6EFF4-45A8-BE4B-BF03-BFD24D8AB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95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07770-8549-08AB-C11E-B3DE2FF67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516AF-7119-4317-54B5-F870C8B53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E0888-1063-CCFF-6761-1A62A867B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Aysha</a:t>
            </a:r>
            <a:r>
              <a:rPr lang="en-GB" dirty="0"/>
              <a:t> – Talk through ERD and database creation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D3106-7958-8FB2-95C5-8855E4975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603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9D5BA-CF89-7EC1-A4BE-2184CAB86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8D4E8-3A05-12B7-C88B-C3AD419E37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A6D32B-60C3-00A8-3788-C50FEC563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Aysha</a:t>
            </a:r>
            <a:r>
              <a:rPr lang="en-GB" dirty="0"/>
              <a:t> – Talk through ERD and database creation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90C6A-AD2C-67EC-B46E-257E57E92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578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DE70A-D4B8-3910-0FAE-16DA4A27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8F0BC-1BE1-5A29-B9DE-E16A03DCF6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16788-5B14-E578-CF5E-FBA7E5C56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Mohammad – Basic flask setup + showcase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96050-D877-624C-D7E5-67F6919C4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072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0BFA7-2F87-89DB-F3E6-36E26AB4D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F260D-3B65-8592-4EAE-C939F3EE4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C02FC-A7D4-6B5D-DB1F-1E526267B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QR to repo + Any questions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ACD31-9E81-7DE4-810D-EA24DD7BD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745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AAD6-8C91-3476-2101-F254F6BA0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AD75C-5289-A0C6-FF7A-3F8811C8C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2DA37-3E11-67B4-8CF5-BC642D941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690AC-F5B3-B9EC-C78D-74C368B2B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C1D13-6544-EA81-EF34-05D047C9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47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92C6-F764-31DA-4A73-7A26E76E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B3794E-7A3D-51E8-6315-B23BA8449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D36C-0864-1288-989D-22311DA0A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1C9CB-FAAD-8E7C-F347-138E1BA0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61BDA-D263-7657-0653-8DF0A6FB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2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5FD726-1B10-A2AC-A7CA-A1032B6519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DA8344-0826-0552-F929-D3CF96B93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33C4C-CF0D-5FA9-7138-87C15A77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FF142-AC0A-E02A-DB97-6BEF0977B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9AE58-6E2E-F3D3-6877-C63769AE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2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EBCB-A7A8-F207-2476-40DC3C9B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16D86-D0A6-4499-8D9B-44FCE40A1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A2CA5-71BE-0E37-7311-F30A8045C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8713D-91B8-BA7D-195E-D351F3D55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75306-6579-7AA6-523F-2242B04B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52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72C0-ED6F-8453-723B-E2D3FE554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5B388-D9B0-51E6-BFE8-8BC1B2378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63B5A-1F85-05B9-3483-A71208F0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B7421-42A0-F4B1-C520-14D0B5031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8E5E8-FD17-A218-EDE2-FA776657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53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2748-14E9-6AD4-24DA-A3E42145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08E1B-F683-5A37-1284-E3175EEE6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5DF69-3363-23AC-60C9-2649BEC5A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35153-FF23-41F1-D58D-D199CD47F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827F1-F668-9D8D-1042-4DD76000D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E2BE5-FAD1-6BD8-D7F3-41DC9FC6B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74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AFB00-7FE5-FADD-8556-C4230455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E4B4C-D733-26E6-8050-99A0D88E6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B4F52-903A-8F3D-6635-C251867CF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28E42-B288-1277-F9ED-5A31F9D74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39F3A-B8AA-6D91-39C5-237C5F05F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15AD2-5B72-766E-96EC-AA3DD0B1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C467EC-79A3-A866-20BC-A338B323F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E82C57-14AC-38AA-1DF3-55631846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449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33DD-1324-F0F4-A620-42A7C695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9D422F-77BD-BC4D-BC42-AC416E1F4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C8FA7-2867-9FCC-EB4C-25C8AF02C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99E6A-0364-2303-B701-8768E36C0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3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B636AA-D528-9CE7-FC97-8100385EF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A25505-71ED-8B54-A1F9-6BF790DE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0ED20-E9D1-B3D6-B88B-B946B5B2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733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93FE-451C-2934-9341-5E4F4416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E9142-76DF-C192-99EC-2FF13883F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C2A9BD-3494-A487-77C4-5DF7F8EA8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FFE10-ECE0-5D6F-E00C-1B13813E8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2C0F1-8B50-647A-C30E-BA6C73DC3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D433F-738B-698E-8E54-07536990C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692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F3470-DD2B-908E-FECA-DCCCCB5A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337B2-CC64-839F-19D9-F378DE4EB9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57B79-C368-BFF3-9772-6CEE2518B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A8134-546C-BE83-F9CF-2EABF6F5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738DE-7B05-499C-4A34-248B12D6B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198A3-9F22-D2DE-FD93-AD5A561C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85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0F8AF3-6136-6933-D072-2D418B1A0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C190C-6A61-EF16-A4C3-B6198097B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41E9A-C8DB-7A30-91C8-3C573940E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996EC-BB12-418F-BF91-8AFB02133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C69E5-C9A9-39BA-BA12-2368083A5E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97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table with various garmin fitness trackers and smart watches&#10;&#10;Description automatically generated with medium confidence">
            <a:extLst>
              <a:ext uri="{FF2B5EF4-FFF2-40B4-BE49-F238E27FC236}">
                <a16:creationId xmlns:a16="http://schemas.microsoft.com/office/drawing/2014/main" id="{7D6059AF-6F04-359C-77D5-F7A1DD1F1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61" t="10933" r="350" b="7066"/>
          <a:stretch/>
        </p:blipFill>
        <p:spPr>
          <a:xfrm>
            <a:off x="-1338122" y="0"/>
            <a:ext cx="7434122" cy="6858000"/>
          </a:xfrm>
          <a:prstGeom prst="rect">
            <a:avLst/>
          </a:prstGeom>
        </p:spPr>
      </p:pic>
      <p:pic>
        <p:nvPicPr>
          <p:cNvPr id="5" name="Picture 4" descr="A book with a person running on it&#10;&#10;Description automatically generated">
            <a:extLst>
              <a:ext uri="{FF2B5EF4-FFF2-40B4-BE49-F238E27FC236}">
                <a16:creationId xmlns:a16="http://schemas.microsoft.com/office/drawing/2014/main" id="{54891B91-27CB-86BC-5325-9DF56B447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0" r="800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75B024-3051-D0E1-4E8C-458D69954DE4}"/>
              </a:ext>
            </a:extLst>
          </p:cNvPr>
          <p:cNvSpPr txBox="1"/>
          <p:nvPr/>
        </p:nvSpPr>
        <p:spPr>
          <a:xfrm>
            <a:off x="4436534" y="4969933"/>
            <a:ext cx="6773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NIDA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FB100-84EB-6FCA-4386-583BDFAD3645}"/>
              </a:ext>
            </a:extLst>
          </p:cNvPr>
          <p:cNvSpPr txBox="1"/>
          <p:nvPr/>
        </p:nvSpPr>
        <p:spPr>
          <a:xfrm>
            <a:off x="643467" y="491067"/>
            <a:ext cx="6773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SUM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C52845-E499-D369-FE4D-30186C8D992C}"/>
              </a:ext>
            </a:extLst>
          </p:cNvPr>
          <p:cNvSpPr txBox="1"/>
          <p:nvPr/>
        </p:nvSpPr>
        <p:spPr>
          <a:xfrm>
            <a:off x="795867" y="4692934"/>
            <a:ext cx="7535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AYSHA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7D80A-A66C-904A-6625-795A4CCEB74E}"/>
              </a:ext>
            </a:extLst>
          </p:cNvPr>
          <p:cNvSpPr txBox="1"/>
          <p:nvPr/>
        </p:nvSpPr>
        <p:spPr>
          <a:xfrm>
            <a:off x="2150534" y="5314666"/>
            <a:ext cx="12361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MOHAMMAD</a:t>
            </a:r>
          </a:p>
        </p:txBody>
      </p:sp>
    </p:spTree>
    <p:extLst>
      <p:ext uri="{BB962C8B-B14F-4D97-AF65-F5344CB8AC3E}">
        <p14:creationId xmlns:p14="http://schemas.microsoft.com/office/powerpoint/2010/main" val="98449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4F906C-2311-43AF-4C26-33361F324037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DF83E-BDD9-22AA-A532-CDD6646943F7}"/>
              </a:ext>
            </a:extLst>
          </p:cNvPr>
          <p:cNvSpPr txBox="1"/>
          <p:nvPr/>
        </p:nvSpPr>
        <p:spPr>
          <a:xfrm>
            <a:off x="420623" y="512064"/>
            <a:ext cx="47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This is the story of a man and his one true love…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580BCE-1EAB-601B-EA57-EE027CCA6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3" y="881396"/>
            <a:ext cx="4725461" cy="4725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428680-5838-4348-6D45-8D6D5882E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540" y="512064"/>
            <a:ext cx="4894072" cy="4894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D98F3-C6AE-7C53-9496-9CC495327D84}"/>
              </a:ext>
            </a:extLst>
          </p:cNvPr>
          <p:cNvSpPr txBox="1"/>
          <p:nvPr/>
        </p:nvSpPr>
        <p:spPr>
          <a:xfrm>
            <a:off x="1747716" y="5626730"/>
            <a:ext cx="207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 his fitness tracker.</a:t>
            </a:r>
          </a:p>
        </p:txBody>
      </p:sp>
      <p:pic>
        <p:nvPicPr>
          <p:cNvPr id="11" name="Picture 10" descr="A screenshot of a device&#10;&#10;Description automatically generated">
            <a:extLst>
              <a:ext uri="{FF2B5EF4-FFF2-40B4-BE49-F238E27FC236}">
                <a16:creationId xmlns:a16="http://schemas.microsoft.com/office/drawing/2014/main" id="{741DE127-800F-606B-C759-F7315C6AE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615" y="5338474"/>
            <a:ext cx="5389922" cy="10074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B4A3C8-C65D-F150-C9B8-82E1B93D68E6}"/>
              </a:ext>
            </a:extLst>
          </p:cNvPr>
          <p:cNvSpPr txBox="1"/>
          <p:nvPr/>
        </p:nvSpPr>
        <p:spPr>
          <a:xfrm>
            <a:off x="10897420" y="5138419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/>
              <a:t>Source: </a:t>
            </a:r>
            <a:r>
              <a:rPr lang="en-GB" sz="700" dirty="0" err="1"/>
              <a:t>Dataportal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322840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91563-973F-423C-AFCF-29C13FD4E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0FD8BD-DF2E-71C3-9A16-A6E4BA506512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FB0854-B600-26AC-9B07-A8E438DE1BBF}"/>
              </a:ext>
            </a:extLst>
          </p:cNvPr>
          <p:cNvSpPr/>
          <p:nvPr/>
        </p:nvSpPr>
        <p:spPr>
          <a:xfrm>
            <a:off x="270933" y="526532"/>
            <a:ext cx="2069862" cy="369333"/>
          </a:xfrm>
          <a:prstGeom prst="rect">
            <a:avLst/>
          </a:prstGeom>
          <a:solidFill>
            <a:srgbClr val="1095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89A73-BEFD-C241-C8EC-B5C09C9B9F37}"/>
              </a:ext>
            </a:extLst>
          </p:cNvPr>
          <p:cNvSpPr txBox="1"/>
          <p:nvPr/>
        </p:nvSpPr>
        <p:spPr>
          <a:xfrm>
            <a:off x="270933" y="526533"/>
            <a:ext cx="2069862" cy="369332"/>
          </a:xfrm>
          <a:prstGeom prst="rect">
            <a:avLst/>
          </a:prstGeom>
          <a:solidFill>
            <a:srgbClr val="8ECAE6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PROJECT 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083910-D45F-D159-6EAD-BE12ED17EC42}"/>
              </a:ext>
            </a:extLst>
          </p:cNvPr>
          <p:cNvSpPr/>
          <p:nvPr/>
        </p:nvSpPr>
        <p:spPr>
          <a:xfrm>
            <a:off x="270933" y="1430867"/>
            <a:ext cx="550334" cy="237066"/>
          </a:xfrm>
          <a:prstGeom prst="rect">
            <a:avLst/>
          </a:prstGeom>
          <a:solidFill>
            <a:srgbClr val="229E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A57952-00F9-4826-F06D-D51766AD8EEB}"/>
              </a:ext>
            </a:extLst>
          </p:cNvPr>
          <p:cNvSpPr/>
          <p:nvPr/>
        </p:nvSpPr>
        <p:spPr>
          <a:xfrm>
            <a:off x="270933" y="2312493"/>
            <a:ext cx="1034931" cy="219040"/>
          </a:xfrm>
          <a:prstGeom prst="rect">
            <a:avLst/>
          </a:prstGeom>
          <a:solidFill>
            <a:srgbClr val="0130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D44747-C3F9-E1D9-F55D-8A42DDBF879B}"/>
              </a:ext>
            </a:extLst>
          </p:cNvPr>
          <p:cNvSpPr/>
          <p:nvPr/>
        </p:nvSpPr>
        <p:spPr>
          <a:xfrm>
            <a:off x="270933" y="2937933"/>
            <a:ext cx="795867" cy="220134"/>
          </a:xfrm>
          <a:prstGeom prst="rect">
            <a:avLst/>
          </a:prstGeom>
          <a:solidFill>
            <a:srgbClr val="FFB7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AC073-6FA0-A9F9-9462-8220FC5D8F22}"/>
              </a:ext>
            </a:extLst>
          </p:cNvPr>
          <p:cNvSpPr txBox="1"/>
          <p:nvPr/>
        </p:nvSpPr>
        <p:spPr>
          <a:xfrm>
            <a:off x="270933" y="973665"/>
            <a:ext cx="533400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Transforming Fitness Data into Actionable Insights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sz="1400" b="1" i="0" dirty="0">
                <a:solidFill>
                  <a:srgbClr val="0D0D0D"/>
                </a:solidFill>
                <a:effectLst/>
                <a:latin typeface="Söhne"/>
              </a:rPr>
              <a:t>Goal </a:t>
            </a:r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Develop a data engineering solution to analyse fitness patterns from Garmin wearable devices.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sz="1400" b="1" i="0" dirty="0">
                <a:solidFill>
                  <a:schemeClr val="bg1"/>
                </a:solidFill>
                <a:effectLst/>
                <a:latin typeface="Söhne"/>
              </a:rPr>
              <a:t>Data Source</a:t>
            </a:r>
            <a:r>
              <a:rPr lang="en-GB" sz="14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GB" sz="1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Anonymized data from a Garmin watches, used with consent.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sz="1400" b="1" i="0" dirty="0">
                <a:solidFill>
                  <a:srgbClr val="0D0D0D"/>
                </a:solidFill>
                <a:effectLst/>
                <a:latin typeface="Söhne"/>
              </a:rPr>
              <a:t>Purpose</a:t>
            </a:r>
            <a:r>
              <a:rPr lang="en-GB" sz="1400" dirty="0">
                <a:solidFill>
                  <a:srgbClr val="0D0D0D"/>
                </a:solidFill>
                <a:latin typeface="Söhne"/>
              </a:rPr>
              <a:t> </a:t>
            </a:r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To structure rich datasets into a database, enabling visualization and tracking of health and fitness.</a:t>
            </a:r>
          </a:p>
        </p:txBody>
      </p:sp>
      <p:pic>
        <p:nvPicPr>
          <p:cNvPr id="12" name="Picture 11" descr="A person running on a dirt path&#10;&#10;Description automatically generated">
            <a:extLst>
              <a:ext uri="{FF2B5EF4-FFF2-40B4-BE49-F238E27FC236}">
                <a16:creationId xmlns:a16="http://schemas.microsoft.com/office/drawing/2014/main" id="{54D5BCDF-462E-5C07-9F8A-AF609A29A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72" r="34140"/>
          <a:stretch/>
        </p:blipFill>
        <p:spPr>
          <a:xfrm>
            <a:off x="270933" y="3651321"/>
            <a:ext cx="1426464" cy="30108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0A7DBE-D1BA-9370-EDBB-64C8C4F5897B}"/>
              </a:ext>
            </a:extLst>
          </p:cNvPr>
          <p:cNvSpPr/>
          <p:nvPr/>
        </p:nvSpPr>
        <p:spPr>
          <a:xfrm>
            <a:off x="1870963" y="3928533"/>
            <a:ext cx="1380237" cy="281590"/>
          </a:xfrm>
          <a:prstGeom prst="rect">
            <a:avLst/>
          </a:prstGeom>
          <a:solidFill>
            <a:srgbClr val="FC8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EB94A4-ABEF-9B34-C188-9ACD1F653FB7}"/>
              </a:ext>
            </a:extLst>
          </p:cNvPr>
          <p:cNvSpPr/>
          <p:nvPr/>
        </p:nvSpPr>
        <p:spPr>
          <a:xfrm>
            <a:off x="1870963" y="5156743"/>
            <a:ext cx="1102784" cy="304800"/>
          </a:xfrm>
          <a:prstGeom prst="rect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A11E7-5FEA-5CFE-ECEA-F5D4C35CEF32}"/>
              </a:ext>
            </a:extLst>
          </p:cNvPr>
          <p:cNvSpPr txBox="1"/>
          <p:nvPr/>
        </p:nvSpPr>
        <p:spPr>
          <a:xfrm>
            <a:off x="1820129" y="3869266"/>
            <a:ext cx="3560403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Privacy First</a:t>
            </a:r>
            <a:endParaRPr lang="en-GB" dirty="0">
              <a:solidFill>
                <a:srgbClr val="0D0D0D"/>
              </a:solidFill>
              <a:latin typeface="Söhne"/>
            </a:endParaRPr>
          </a:p>
          <a:p>
            <a:pPr algn="l"/>
            <a:r>
              <a:rPr lang="en-GB" sz="1600" b="0" i="0" dirty="0">
                <a:solidFill>
                  <a:srgbClr val="0D0D0D"/>
                </a:solidFill>
                <a:effectLst/>
                <a:latin typeface="Söhne"/>
              </a:rPr>
              <a:t>Strict adherence to privacy, with no personally identifiable information (PII) used.</a:t>
            </a:r>
          </a:p>
          <a:p>
            <a:pPr algn="l"/>
            <a:endParaRPr lang="en-GB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Scalability</a:t>
            </a:r>
            <a:endParaRPr lang="en-GB" dirty="0">
              <a:solidFill>
                <a:srgbClr val="0D0D0D"/>
              </a:solidFill>
              <a:latin typeface="Söhne"/>
            </a:endParaRPr>
          </a:p>
          <a:p>
            <a:pPr algn="l"/>
            <a:r>
              <a:rPr lang="en-GB" sz="1600" b="0" i="0" dirty="0">
                <a:solidFill>
                  <a:srgbClr val="0D0D0D"/>
                </a:solidFill>
                <a:effectLst/>
                <a:latin typeface="Söhne"/>
              </a:rPr>
              <a:t>Designed for expansion, adding more data under strict ethical standards.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AFD258-A867-4F3D-A8AE-F0E65896FC40}"/>
              </a:ext>
            </a:extLst>
          </p:cNvPr>
          <p:cNvSpPr/>
          <p:nvPr/>
        </p:nvSpPr>
        <p:spPr>
          <a:xfrm>
            <a:off x="668866" y="4108523"/>
            <a:ext cx="575734" cy="203200"/>
          </a:xfrm>
          <a:prstGeom prst="rect">
            <a:avLst/>
          </a:prstGeom>
          <a:solidFill>
            <a:srgbClr val="000D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72E1A0-5A21-46ED-B105-39B30F52A099}"/>
              </a:ext>
            </a:extLst>
          </p:cNvPr>
          <p:cNvSpPr txBox="1"/>
          <p:nvPr/>
        </p:nvSpPr>
        <p:spPr>
          <a:xfrm>
            <a:off x="6639864" y="711198"/>
            <a:ext cx="5061356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i="0" dirty="0">
                <a:solidFill>
                  <a:srgbClr val="000D7B"/>
                </a:solidFill>
                <a:effectLst/>
                <a:latin typeface="Söhne"/>
              </a:rPr>
              <a:t>Ethical Considerations</a:t>
            </a: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Commitment to Privacy and Ethics in Data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sz="1600" b="1" i="0" dirty="0">
                <a:solidFill>
                  <a:srgbClr val="8ECAE6"/>
                </a:solidFill>
                <a:effectLst/>
                <a:latin typeface="Söhne"/>
              </a:rPr>
              <a:t>Informed Consent</a:t>
            </a:r>
            <a:endParaRPr lang="en-GB" sz="1600" dirty="0">
              <a:solidFill>
                <a:srgbClr val="8ECAE6"/>
              </a:solidFill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Data provided voluntarily for non-commercial use.</a:t>
            </a:r>
          </a:p>
          <a:p>
            <a:pPr algn="l"/>
            <a:r>
              <a:rPr lang="en-GB" sz="1600" b="1" i="0" dirty="0">
                <a:solidFill>
                  <a:srgbClr val="FC8500"/>
                </a:solidFill>
                <a:effectLst/>
                <a:latin typeface="Söhne"/>
              </a:rPr>
              <a:t>Anonymity</a:t>
            </a:r>
            <a:endParaRPr lang="en-GB" sz="1600" dirty="0">
              <a:solidFill>
                <a:srgbClr val="FC8500"/>
              </a:solidFill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Analysis ensuring individual privacy and confidentiality.</a:t>
            </a:r>
          </a:p>
          <a:p>
            <a:pPr algn="l"/>
            <a:r>
              <a:rPr lang="en-GB" sz="1600" b="1" i="0" dirty="0">
                <a:solidFill>
                  <a:srgbClr val="FFB705"/>
                </a:solidFill>
                <a:effectLst/>
                <a:latin typeface="Söhne"/>
              </a:rPr>
              <a:t>Ethical Use</a:t>
            </a:r>
            <a:endParaRPr lang="en-GB" sz="1600" dirty="0">
              <a:solidFill>
                <a:srgbClr val="FFB705"/>
              </a:solidFill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Data handling aligns with high ethical values, prioritizing user trust and integrity.</a:t>
            </a:r>
          </a:p>
          <a:p>
            <a:pPr algn="l"/>
            <a:endParaRPr lang="en-GB" sz="1600" b="1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GB" sz="1600" b="1" dirty="0">
              <a:solidFill>
                <a:srgbClr val="0D0D0D"/>
              </a:solidFill>
              <a:latin typeface="Söhne"/>
            </a:endParaRPr>
          </a:p>
          <a:p>
            <a:pPr algn="l"/>
            <a:endParaRPr lang="en-GB" sz="1600" b="1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b="1" i="0" dirty="0">
                <a:solidFill>
                  <a:srgbClr val="109598"/>
                </a:solidFill>
                <a:effectLst/>
                <a:latin typeface="Söhne"/>
              </a:rPr>
              <a:t>Future Outlook</a:t>
            </a: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Building a Foundation for Data-Driven Fitness Analysis</a:t>
            </a:r>
          </a:p>
          <a:p>
            <a:pPr algn="l"/>
            <a:endParaRPr lang="en-GB" sz="1600" b="1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sz="1600" b="1" i="0" dirty="0">
                <a:solidFill>
                  <a:srgbClr val="FFB705"/>
                </a:solidFill>
                <a:effectLst/>
                <a:latin typeface="Söhne"/>
              </a:rPr>
              <a:t>Expandable Model</a:t>
            </a:r>
            <a:endParaRPr lang="en-GB" sz="1600" dirty="0">
              <a:solidFill>
                <a:srgbClr val="FFB705"/>
              </a:solidFill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Ready to integrate additional data following ethical guidelines.</a:t>
            </a:r>
          </a:p>
          <a:p>
            <a:pPr algn="l"/>
            <a:r>
              <a:rPr lang="en-GB" sz="1600" b="1" i="0" dirty="0">
                <a:solidFill>
                  <a:srgbClr val="FC8500"/>
                </a:solidFill>
                <a:effectLst/>
                <a:latin typeface="Söhne"/>
              </a:rPr>
              <a:t>Research and Development</a:t>
            </a:r>
            <a:endParaRPr lang="en-GB" sz="1600" dirty="0">
              <a:solidFill>
                <a:srgbClr val="FC8500"/>
              </a:solidFill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Aiding individuals and researchers in understanding physical activity.</a:t>
            </a:r>
          </a:p>
          <a:p>
            <a:pPr algn="l"/>
            <a:r>
              <a:rPr lang="en-GB" sz="1600" b="1" i="0" dirty="0">
                <a:solidFill>
                  <a:srgbClr val="8ECAE6"/>
                </a:solidFill>
                <a:effectLst/>
                <a:latin typeface="Söhne"/>
              </a:rPr>
              <a:t>Data Protection</a:t>
            </a:r>
            <a:endParaRPr lang="en-GB" sz="1600" dirty="0">
              <a:solidFill>
                <a:srgbClr val="8ECAE6"/>
              </a:solidFill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Ongoing commitment to robust privacy and data security practices.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6524500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A6024-438C-368B-C472-433C046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5687F9-7E7F-ACE0-22BC-3BC0D9879564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4112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C5197-AEEF-A34C-8954-230867697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0E2AD8-9F5B-C9FC-5020-2FABF3FCDF19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6004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C6460-7B9A-E55D-13F7-FEE9F2136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3F4196-D51E-0D32-61E1-A1224792615A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6853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50C49-C465-0623-1B29-47A6965A2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F851BB-4554-136A-A2BF-AECF402834F2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2932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CFFDF-FDB2-1228-723A-01C757EBC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FC2468-D2B6-80CB-C037-E23434EFA076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8824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297</Words>
  <Application>Microsoft Macintosh PowerPoint</Application>
  <PresentationFormat>Widescreen</PresentationFormat>
  <Paragraphs>60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American Typewriter</vt:lpstr>
      <vt:lpstr>Arial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Nida Ballinger-Chaudhary</dc:creator>
  <cp:lastModifiedBy>Nida Ballinger-Chaudhary</cp:lastModifiedBy>
  <cp:revision>6</cp:revision>
  <dcterms:created xsi:type="dcterms:W3CDTF">2024-02-12T10:58:22Z</dcterms:created>
  <dcterms:modified xsi:type="dcterms:W3CDTF">2024-02-12T13:00:57Z</dcterms:modified>
</cp:coreProperties>
</file>